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gif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2.jpg" ContentType="image/gif"/>
  <Override PartName="/ppt/notesSlides/notesSlide23.xml" ContentType="application/vnd.openxmlformats-officedocument.presentationml.notesSlide+xml"/>
  <Override PartName="/ppt/media/image23.jpg" ContentType="image/gif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25.jpg" ContentType="image/gif"/>
  <Override PartName="/ppt/notesSlides/notesSlide26.xml" ContentType="application/vnd.openxmlformats-officedocument.presentationml.notesSlide+xml"/>
  <Override PartName="/ppt/media/image26.jpg" ContentType="image/gif"/>
  <Override PartName="/ppt/notesSlides/notesSlide27.xml" ContentType="application/vnd.openxmlformats-officedocument.presentationml.notesSlide+xml"/>
  <Override PartName="/ppt/media/image27.jpg" ContentType="image/gif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4134" r:id="rId1"/>
  </p:sldMasterIdLst>
  <p:notesMasterIdLst>
    <p:notesMasterId r:id="rId38"/>
  </p:notesMasterIdLst>
  <p:sldIdLst>
    <p:sldId id="477" r:id="rId2"/>
    <p:sldId id="479" r:id="rId3"/>
    <p:sldId id="481" r:id="rId4"/>
    <p:sldId id="478" r:id="rId5"/>
    <p:sldId id="507" r:id="rId6"/>
    <p:sldId id="482" r:id="rId7"/>
    <p:sldId id="484" r:id="rId8"/>
    <p:sldId id="492" r:id="rId9"/>
    <p:sldId id="485" r:id="rId10"/>
    <p:sldId id="487" r:id="rId11"/>
    <p:sldId id="505" r:id="rId12"/>
    <p:sldId id="486" r:id="rId13"/>
    <p:sldId id="488" r:id="rId14"/>
    <p:sldId id="489" r:id="rId15"/>
    <p:sldId id="490" r:id="rId16"/>
    <p:sldId id="491" r:id="rId17"/>
    <p:sldId id="493" r:id="rId18"/>
    <p:sldId id="495" r:id="rId19"/>
    <p:sldId id="496" r:id="rId20"/>
    <p:sldId id="506" r:id="rId21"/>
    <p:sldId id="498" r:id="rId22"/>
    <p:sldId id="499" r:id="rId23"/>
    <p:sldId id="500" r:id="rId24"/>
    <p:sldId id="501" r:id="rId25"/>
    <p:sldId id="503" r:id="rId26"/>
    <p:sldId id="502" r:id="rId27"/>
    <p:sldId id="504" r:id="rId28"/>
    <p:sldId id="497" r:id="rId29"/>
    <p:sldId id="483" r:id="rId30"/>
    <p:sldId id="494" r:id="rId31"/>
    <p:sldId id="509" r:id="rId32"/>
    <p:sldId id="508" r:id="rId33"/>
    <p:sldId id="510" r:id="rId34"/>
    <p:sldId id="511" r:id="rId35"/>
    <p:sldId id="512" r:id="rId36"/>
    <p:sldId id="480" r:id="rId37"/>
  </p:sldIdLst>
  <p:sldSz cx="9144000" cy="5143500" type="screen16x9"/>
  <p:notesSz cx="6858000" cy="9144000"/>
  <p:embeddedFontLst>
    <p:embeddedFont>
      <p:font typeface="Arial" panose="020B0604020202020204" pitchFamily="34" charset="0"/>
      <p:regular r:id="rId39"/>
    </p:embeddedFont>
    <p:embeddedFont>
      <p:font typeface="Helvetica" panose="020B0604020202020204" pitchFamily="34" charset="0"/>
      <p:regular r:id="rId40"/>
      <p:bold r:id="rId41"/>
      <p:italic r:id="rId42"/>
      <p:boldItalic r:id="rId43"/>
    </p:embeddedFont>
    <p:embeddedFont>
      <p:font typeface="宋体" panose="02010600030101010101" pitchFamily="2" charset="-122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微软雅黑" panose="020B0503020204020204" pitchFamily="34" charset="-122"/>
      <p:regular r:id="rId49"/>
      <p:bold r:id="rId50"/>
    </p:embeddedFont>
    <p:embeddedFont>
      <p:font typeface="幼圆" panose="02010509060101010101" pitchFamily="49" charset="-122"/>
      <p:regular r:id="rId51"/>
    </p:embeddedFont>
    <p:embeddedFont>
      <p:font typeface="Corbel" panose="020B0503020204020204" pitchFamily="34" charset="0"/>
      <p:regular r:id="rId52"/>
      <p:bold r:id="rId53"/>
      <p:italic r:id="rId54"/>
      <p:boldItalic r:id="rId55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890">
          <p15:clr>
            <a:srgbClr val="A4A3A4"/>
          </p15:clr>
        </p15:guide>
        <p15:guide id="3" pos="2880">
          <p15:clr>
            <a:srgbClr val="A4A3A4"/>
          </p15:clr>
        </p15:guide>
        <p15:guide id="4" pos="5738">
          <p15:clr>
            <a:srgbClr val="A4A3A4"/>
          </p15:clr>
        </p15:guide>
        <p15:guide id="5" pos="385">
          <p15:clr>
            <a:srgbClr val="A4A3A4"/>
          </p15:clr>
        </p15:guide>
        <p15:guide id="6" pos="5375">
          <p15:clr>
            <a:srgbClr val="A4A3A4"/>
          </p15:clr>
        </p15:guide>
        <p15:guide id="7" pos="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00"/>
    <a:srgbClr val="EA3916"/>
    <a:srgbClr val="A5281E"/>
    <a:srgbClr val="CC3300"/>
    <a:srgbClr val="F0EED6"/>
    <a:srgbClr val="953735"/>
    <a:srgbClr val="F6F5DF"/>
    <a:srgbClr val="F7F5E0"/>
    <a:srgbClr val="F1EED6"/>
    <a:srgbClr val="398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10" autoAdjust="0"/>
  </p:normalViewPr>
  <p:slideViewPr>
    <p:cSldViewPr>
      <p:cViewPr varScale="1">
        <p:scale>
          <a:sx n="112" d="100"/>
          <a:sy n="112" d="100"/>
        </p:scale>
        <p:origin x="186" y="78"/>
      </p:cViewPr>
      <p:guideLst>
        <p:guide orient="horz" pos="1620"/>
        <p:guide orient="horz" pos="2890"/>
        <p:guide pos="2880"/>
        <p:guide pos="5738"/>
        <p:guide pos="385"/>
        <p:guide pos="5375"/>
        <p:guide pos="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1536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CB075BE-183F-4B0D-9D34-39F282FCB943}" type="datetimeFigureOut">
              <a:rPr lang="zh-CN" altLang="en-US"/>
              <a:pPr/>
              <a:t>2017/3/14</a:t>
            </a:fld>
            <a:endParaRPr lang="zh-CN" altLang="en-US"/>
          </a:p>
        </p:txBody>
      </p:sp>
      <p:sp>
        <p:nvSpPr>
          <p:cNvPr id="1536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36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536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1536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B786DD2-22E4-4D4B-9703-57D0591553B0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198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155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代表性设备为微软 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Hololens 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头戴式全息智能眼镜，价格（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¥30000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069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81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6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597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78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190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512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53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50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还记得那个“体育馆内一跃而起的鲸鱼”吗？增强现实领域（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AR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）公司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Magic Leap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曾凭借这几个视频刷爆社交网络，还由此顺利获得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14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亿美元的风险投资，投资者中不乏谷歌、阿里巴巴、高通等科技巨头。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205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917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908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841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90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819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57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940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864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55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3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226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一、</a:t>
            </a:r>
            <a:r>
              <a:rPr lang="en-US" altLang="zh-CN" smtClean="0"/>
              <a:t>Vuforia</a:t>
            </a:r>
          </a:p>
          <a:p>
            <a:r>
              <a:rPr lang="zh-CN" altLang="en-US" smtClean="0"/>
              <a:t>这个以前是高通旗下的，不过后来就卖出去了，这个消息当时震惊媒体，不过我弄的第一个</a:t>
            </a:r>
            <a:r>
              <a:rPr lang="en-US" altLang="zh-CN" smtClean="0"/>
              <a:t>ar</a:t>
            </a:r>
            <a:r>
              <a:rPr lang="zh-CN" altLang="en-US" smtClean="0"/>
              <a:t>应用和了解</a:t>
            </a:r>
            <a:r>
              <a:rPr lang="en-US" altLang="zh-CN" smtClean="0"/>
              <a:t>ar</a:t>
            </a:r>
            <a:r>
              <a:rPr lang="zh-CN" altLang="en-US" smtClean="0"/>
              <a:t>应用也是从</a:t>
            </a:r>
            <a:r>
              <a:rPr lang="en-US" altLang="zh-CN" smtClean="0"/>
              <a:t>Vuforia</a:t>
            </a:r>
            <a:r>
              <a:rPr lang="zh-CN" altLang="en-US" smtClean="0"/>
              <a:t>开始的，觉得卖出去有点可惜。觉得做一件事情可以一直坚持做到成功是最幸福的。可惜革命还没成功。。。。不过值得安慰的是高通转去投资另外的</a:t>
            </a:r>
            <a:r>
              <a:rPr lang="en-US" altLang="zh-CN" smtClean="0"/>
              <a:t>ar</a:t>
            </a:r>
            <a:r>
              <a:rPr lang="zh-CN" altLang="en-US" smtClean="0"/>
              <a:t>开发的小熊尼奥。</a:t>
            </a:r>
          </a:p>
          <a:p>
            <a:r>
              <a:rPr lang="zh-CN" altLang="en-US" smtClean="0"/>
              <a:t>提供</a:t>
            </a:r>
            <a:r>
              <a:rPr lang="en-US" altLang="zh-CN" smtClean="0"/>
              <a:t>android sdk,ios sdk,unity3d sdk. </a:t>
            </a:r>
            <a:r>
              <a:rPr lang="zh-CN" altLang="en-US" smtClean="0"/>
              <a:t>满足开发者的需求</a:t>
            </a:r>
          </a:p>
          <a:p>
            <a:r>
              <a:rPr lang="zh-CN" altLang="en-US" smtClean="0"/>
              <a:t>二、</a:t>
            </a:r>
            <a:r>
              <a:rPr lang="en-US" altLang="zh-CN" smtClean="0"/>
              <a:t>Metaio</a:t>
            </a:r>
          </a:p>
          <a:p>
            <a:r>
              <a:rPr lang="zh-CN" altLang="en-US" smtClean="0"/>
              <a:t>相信一直使用这个增强现实的</a:t>
            </a:r>
            <a:r>
              <a:rPr lang="en-US" altLang="zh-CN" smtClean="0"/>
              <a:t>sdk</a:t>
            </a:r>
            <a:r>
              <a:rPr lang="zh-CN" altLang="en-US" smtClean="0"/>
              <a:t>的开发者，一定郁闷极了，曾经一大批的拥趸，在</a:t>
            </a:r>
            <a:r>
              <a:rPr lang="en-US" altLang="zh-CN" smtClean="0"/>
              <a:t>ar</a:t>
            </a:r>
            <a:r>
              <a:rPr lang="zh-CN" altLang="en-US" smtClean="0"/>
              <a:t>届举办各种大型活动，然而同样和</a:t>
            </a:r>
            <a:r>
              <a:rPr lang="en-US" altLang="zh-CN" smtClean="0"/>
              <a:t>Vuforia</a:t>
            </a:r>
            <a:r>
              <a:rPr lang="zh-CN" altLang="en-US" smtClean="0"/>
              <a:t>那样易主了。令人唏嘘，现在苹果收购</a:t>
            </a:r>
            <a:r>
              <a:rPr lang="en-US" altLang="zh-CN" smtClean="0"/>
              <a:t>Metaio</a:t>
            </a:r>
            <a:r>
              <a:rPr lang="zh-CN" altLang="en-US" smtClean="0"/>
              <a:t>，关闭云服务，这里给大家简单介绍一下这个曾经的</a:t>
            </a:r>
            <a:r>
              <a:rPr lang="en-US" altLang="zh-CN" smtClean="0"/>
              <a:t>ar</a:t>
            </a:r>
            <a:r>
              <a:rPr lang="zh-CN" altLang="en-US" smtClean="0"/>
              <a:t>霸主了。</a:t>
            </a:r>
          </a:p>
          <a:p>
            <a:r>
              <a:rPr lang="zh-CN" altLang="en-US" smtClean="0"/>
              <a:t>官网已经不提供</a:t>
            </a:r>
            <a:r>
              <a:rPr lang="en-US" altLang="zh-CN" smtClean="0"/>
              <a:t>sdk</a:t>
            </a:r>
            <a:r>
              <a:rPr lang="zh-CN" altLang="en-US" smtClean="0"/>
              <a:t>了</a:t>
            </a:r>
          </a:p>
          <a:p>
            <a:r>
              <a:rPr lang="zh-CN" altLang="en-US" smtClean="0"/>
              <a:t>三、</a:t>
            </a:r>
            <a:r>
              <a:rPr lang="en-US" altLang="zh-CN" smtClean="0"/>
              <a:t>D’Fusion</a:t>
            </a:r>
          </a:p>
          <a:p>
            <a:r>
              <a:rPr lang="zh-CN" altLang="en-US" smtClean="0"/>
              <a:t>这个目前提供商业增强现实方案，也比较多人用这个实现增强现实，分为三个版本，手机，家庭，专业版本</a:t>
            </a:r>
          </a:p>
          <a:p>
            <a:r>
              <a:rPr lang="zh-CN" altLang="en-US" smtClean="0"/>
              <a:t>手机版本：支持设备包括</a:t>
            </a:r>
            <a:r>
              <a:rPr lang="en-US" altLang="zh-CN" smtClean="0"/>
              <a:t>iPhone, iPad </a:t>
            </a:r>
            <a:r>
              <a:rPr lang="zh-CN" altLang="en-US" smtClean="0"/>
              <a:t>和</a:t>
            </a:r>
            <a:r>
              <a:rPr lang="en-US" altLang="zh-CN" smtClean="0"/>
              <a:t>Android</a:t>
            </a:r>
            <a:r>
              <a:rPr lang="zh-CN" altLang="en-US" smtClean="0"/>
              <a:t>手机和平板，这个是专门为移动设备而设的增强现实应用程序。</a:t>
            </a:r>
          </a:p>
          <a:p>
            <a:r>
              <a:rPr lang="zh-CN" altLang="en-US" smtClean="0"/>
              <a:t>家庭版：电脑上的增强现实，可以在不同的平台和浏览器操作，无需安装特别的硬件。</a:t>
            </a:r>
          </a:p>
          <a:p>
            <a:r>
              <a:rPr lang="zh-CN" altLang="en-US" smtClean="0"/>
              <a:t>专业版本：需要专业设备，需要配上有特殊功能的装置（例如高清视频、多镜头照相机、红外线照相机或特殊传感器）使用。</a:t>
            </a:r>
          </a:p>
          <a:p>
            <a:r>
              <a:rPr lang="zh-CN" altLang="en-US" smtClean="0"/>
              <a:t>此外：</a:t>
            </a:r>
            <a:r>
              <a:rPr lang="en-US" altLang="zh-CN" smtClean="0"/>
              <a:t>D’Fusion Studio</a:t>
            </a:r>
            <a:r>
              <a:rPr lang="zh-CN" altLang="en-US" smtClean="0"/>
              <a:t>，可以用来创建增强现实的程序。免费增强现实</a:t>
            </a:r>
            <a:r>
              <a:rPr lang="en-US" altLang="zh-CN" smtClean="0"/>
              <a:t>SDK</a:t>
            </a:r>
            <a:r>
              <a:rPr lang="zh-CN" altLang="en-US" smtClean="0"/>
              <a:t>软件包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四、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Wikitude </a:t>
            </a: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可以实现图像识别和追踪、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3D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模型渲染、视频叠加以及基于地理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AR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等核心技术。不过要收费，如果真的有需要的企业，可以用的。</a:t>
            </a:r>
            <a:endParaRPr lang="en-US" altLang="zh-CN" smtClean="0"/>
          </a:p>
          <a:p>
            <a:r>
              <a:rPr lang="zh-CN" altLang="en-US" smtClean="0"/>
              <a:t>五、</a:t>
            </a:r>
            <a:r>
              <a:rPr lang="en-US" altLang="zh-CN" smtClean="0"/>
              <a:t>AndAR</a:t>
            </a:r>
          </a:p>
          <a:p>
            <a:r>
              <a:rPr lang="zh-CN" altLang="en-US" smtClean="0"/>
              <a:t>一个开源的项目，不过只是支持</a:t>
            </a:r>
            <a:r>
              <a:rPr lang="en-US" altLang="zh-CN" smtClean="0"/>
              <a:t>android</a:t>
            </a:r>
            <a:r>
              <a:rPr lang="zh-CN" altLang="en-US" smtClean="0"/>
              <a:t>平台的</a:t>
            </a:r>
            <a:br>
              <a:rPr lang="zh-CN" altLang="en-US" smtClean="0"/>
            </a:br>
            <a:r>
              <a:rPr lang="zh-CN" altLang="en-US" smtClean="0"/>
              <a:t>六、</a:t>
            </a:r>
            <a:r>
              <a:rPr lang="en-US" altLang="zh-CN" smtClean="0"/>
              <a:t>ARLab</a:t>
            </a:r>
          </a:p>
          <a:p>
            <a:r>
              <a:rPr lang="zh-CN" altLang="en-US" smtClean="0"/>
              <a:t>提供了 </a:t>
            </a:r>
            <a:r>
              <a:rPr lang="en-US" altLang="zh-CN" smtClean="0"/>
              <a:t>AR</a:t>
            </a:r>
            <a:r>
              <a:rPr lang="zh-CN" altLang="en-US" smtClean="0"/>
              <a:t>浏览器、图像匹配、</a:t>
            </a:r>
            <a:r>
              <a:rPr lang="en-US" altLang="zh-CN" smtClean="0"/>
              <a:t>3d</a:t>
            </a:r>
            <a:r>
              <a:rPr lang="zh-CN" altLang="en-US" smtClean="0"/>
              <a:t>引擎、对象跟踪、影像追踪、虚拟按键等技术。</a:t>
            </a:r>
          </a:p>
          <a:p>
            <a:endParaRPr lang="en-US" altLang="zh-CN" smtClean="0"/>
          </a:p>
          <a:p>
            <a:r>
              <a:rPr lang="zh-CN" altLang="en-US" smtClean="0"/>
              <a:t>一、</a:t>
            </a:r>
            <a:r>
              <a:rPr lang="en-US" altLang="zh-CN" smtClean="0"/>
              <a:t>HiAR</a:t>
            </a:r>
          </a:p>
          <a:p>
            <a:r>
              <a:rPr lang="zh-CN" altLang="en-US" smtClean="0"/>
              <a:t>它 是亮风台信息科技打造的新一代移动增强现实（</a:t>
            </a:r>
            <a:r>
              <a:rPr lang="en-US" altLang="zh-CN" smtClean="0"/>
              <a:t>AR</a:t>
            </a:r>
            <a:r>
              <a:rPr lang="zh-CN" altLang="en-US" smtClean="0"/>
              <a:t>）开发平台，提供一整套世界领先的增强现实（</a:t>
            </a:r>
            <a:r>
              <a:rPr lang="en-US" altLang="zh-CN" smtClean="0"/>
              <a:t>AR</a:t>
            </a:r>
            <a:r>
              <a:rPr lang="zh-CN" altLang="en-US" smtClean="0"/>
              <a:t>）技术服务。</a:t>
            </a:r>
          </a:p>
          <a:p>
            <a:r>
              <a:rPr lang="zh-CN" altLang="en-US" smtClean="0"/>
              <a:t>二、视辰</a:t>
            </a:r>
            <a:r>
              <a:rPr lang="en-US" altLang="zh-CN" smtClean="0"/>
              <a:t>EasyAR</a:t>
            </a:r>
          </a:p>
          <a:p>
            <a:r>
              <a:rPr lang="zh-CN" altLang="en-US" smtClean="0"/>
              <a:t>这个 是免费</a:t>
            </a:r>
            <a:r>
              <a:rPr lang="en-US" altLang="zh-CN" smtClean="0"/>
              <a:t>AR</a:t>
            </a:r>
            <a:r>
              <a:rPr lang="zh-CN" altLang="en-US" smtClean="0"/>
              <a:t>引擎，可以前往官网了解。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082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65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22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094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65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89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52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14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7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908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与之前所有的显示设备（如电视、显示器、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iMax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屏幕）相比，最大的突破就是“沉浸感”，因此目前的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技术也被称为：沉浸式虚拟现实技术。用户戴上头显后，被完全“包裹”在虚拟世界中，当用户转动头部（甚至四处走动）时，他看到的虚拟世界会完全随着眼睛的位置和角度而改变，就如同在真实世界中一样。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06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86DD2-22E4-4D4B-9703-57D0591553B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1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/>
        </p:nvSpPr>
        <p:spPr>
          <a:xfrm>
            <a:off x="1076118" y="1779662"/>
            <a:ext cx="4215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源生</a:t>
            </a:r>
            <a:r>
              <a:rPr lang="en-US" altLang="zh-CN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8"/>
          <p:cNvCxnSpPr>
            <a:cxnSpLocks noChangeShapeType="1"/>
          </p:cNvCxnSpPr>
          <p:nvPr userDrawn="1"/>
        </p:nvCxnSpPr>
        <p:spPr bwMode="auto">
          <a:xfrm>
            <a:off x="5436096" y="1634480"/>
            <a:ext cx="0" cy="1585342"/>
          </a:xfrm>
          <a:prstGeom prst="line">
            <a:avLst/>
          </a:prstGeom>
          <a:noFill/>
          <a:ln w="12700" cmpd="sng">
            <a:solidFill>
              <a:srgbClr val="BFBFB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39" y="1685319"/>
            <a:ext cx="2508203" cy="1441325"/>
          </a:xfrm>
          <a:prstGeom prst="rect">
            <a:avLst/>
          </a:prstGeom>
          <a:effectLst>
            <a:outerShdw blurRad="50800" dist="50800" dir="2700000" algn="tl" rotWithShape="0">
              <a:prstClr val="black">
                <a:alpha val="80000"/>
              </a:prstClr>
            </a:outerShdw>
            <a:reflection blurRad="6350" stA="52000" endA="300" endPos="35000" dir="5400000" sy="-100000" algn="bl" rotWithShape="0"/>
          </a:effectLst>
        </p:spPr>
      </p:pic>
      <p:cxnSp>
        <p:nvCxnSpPr>
          <p:cNvPr id="14" name="直接连接符 8"/>
          <p:cNvCxnSpPr>
            <a:cxnSpLocks noChangeShapeType="1"/>
          </p:cNvCxnSpPr>
          <p:nvPr userDrawn="1"/>
        </p:nvCxnSpPr>
        <p:spPr bwMode="auto">
          <a:xfrm>
            <a:off x="1148126" y="2283718"/>
            <a:ext cx="3969345" cy="0"/>
          </a:xfrm>
          <a:prstGeom prst="line">
            <a:avLst/>
          </a:prstGeom>
          <a:noFill/>
          <a:ln w="12700" cmpd="sng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5" y="167734"/>
            <a:ext cx="3212748" cy="603815"/>
          </a:xfrm>
          <a:prstGeom prst="rect">
            <a:avLst/>
          </a:prstGeom>
        </p:spPr>
      </p:pic>
      <p:sp>
        <p:nvSpPr>
          <p:cNvPr id="16" name="TextBox 7"/>
          <p:cNvSpPr>
            <a:spLocks noChangeArrowheads="1"/>
          </p:cNvSpPr>
          <p:nvPr userDrawn="1"/>
        </p:nvSpPr>
        <p:spPr bwMode="auto">
          <a:xfrm>
            <a:off x="6053137" y="4443959"/>
            <a:ext cx="31273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智能设备教研室</a:t>
            </a:r>
            <a:endParaRPr lang="zh-CN" altLang="en-US" sz="2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40" y="4443958"/>
            <a:ext cx="391768" cy="4626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02064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0EC5C4E-56C6-479B-A7C3-E339A749DAD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2105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1B9C503-970C-4DE2-9F85-7FDC0767E6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12950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"/>
          <p:cNvGrpSpPr>
            <a:grpSpLocks/>
          </p:cNvGrpSpPr>
          <p:nvPr userDrawn="1"/>
        </p:nvGrpSpPr>
        <p:grpSpPr bwMode="auto">
          <a:xfrm>
            <a:off x="0" y="123478"/>
            <a:ext cx="481013" cy="563562"/>
            <a:chOff x="0" y="0"/>
            <a:chExt cx="480244" cy="564356"/>
          </a:xfrm>
        </p:grpSpPr>
        <p:sp>
          <p:nvSpPr>
            <p:cNvPr id="8" name="矩形 10"/>
            <p:cNvSpPr>
              <a:spLocks noChangeArrowheads="1"/>
            </p:cNvSpPr>
            <p:nvPr/>
          </p:nvSpPr>
          <p:spPr bwMode="auto">
            <a:xfrm>
              <a:off x="0" y="0"/>
              <a:ext cx="424770" cy="564356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9" name="直接连接符 11"/>
            <p:cNvCxnSpPr>
              <a:cxnSpLocks noChangeShapeType="1"/>
            </p:cNvCxnSpPr>
            <p:nvPr/>
          </p:nvCxnSpPr>
          <p:spPr bwMode="auto">
            <a:xfrm>
              <a:off x="480244" y="0"/>
              <a:ext cx="0" cy="564356"/>
            </a:xfrm>
            <a:prstGeom prst="line">
              <a:avLst/>
            </a:prstGeom>
            <a:noFill/>
            <a:ln w="28575" cmpd="sng">
              <a:solidFill>
                <a:srgbClr val="59595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" name="矩形 58"/>
          <p:cNvSpPr>
            <a:spLocks noChangeArrowheads="1"/>
          </p:cNvSpPr>
          <p:nvPr userDrawn="1"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灯片编号占位符 5"/>
          <p:cNvSpPr txBox="1">
            <a:spLocks/>
          </p:cNvSpPr>
          <p:nvPr userDrawn="1"/>
        </p:nvSpPr>
        <p:spPr>
          <a:xfrm>
            <a:off x="8460432" y="4731990"/>
            <a:ext cx="576064" cy="2880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B1B91A2B-671A-495E-9F3F-D792B037828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矩形 10"/>
          <p:cNvSpPr>
            <a:spLocks noChangeArrowheads="1"/>
          </p:cNvSpPr>
          <p:nvPr userDrawn="1"/>
        </p:nvSpPr>
        <p:spPr bwMode="auto">
          <a:xfrm>
            <a:off x="549072" y="123478"/>
            <a:ext cx="8594928" cy="563562"/>
          </a:xfrm>
          <a:prstGeom prst="rect">
            <a:avLst/>
          </a:prstGeom>
          <a:solidFill>
            <a:srgbClr val="A5281E">
              <a:alpha val="85000"/>
            </a:srgbClr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04873"/>
            <a:ext cx="648072" cy="582167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0296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5"/>
          <p:cNvSpPr>
            <a:spLocks noChangeShapeType="1"/>
          </p:cNvSpPr>
          <p:nvPr userDrawn="1"/>
        </p:nvSpPr>
        <p:spPr bwMode="auto">
          <a:xfrm flipV="1">
            <a:off x="755651" y="771061"/>
            <a:ext cx="7560766" cy="489"/>
          </a:xfrm>
          <a:prstGeom prst="line">
            <a:avLst/>
          </a:prstGeom>
          <a:noFill/>
          <a:ln w="9525" cap="flat" cmpd="sng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10"/>
          <p:cNvSpPr>
            <a:spLocks noChangeArrowheads="1"/>
          </p:cNvSpPr>
          <p:nvPr userDrawn="1"/>
        </p:nvSpPr>
        <p:spPr bwMode="auto">
          <a:xfrm>
            <a:off x="683568" y="175163"/>
            <a:ext cx="12860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8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9" name="矩形 58"/>
          <p:cNvSpPr>
            <a:spLocks noChangeArrowheads="1"/>
          </p:cNvSpPr>
          <p:nvPr userDrawn="1"/>
        </p:nvSpPr>
        <p:spPr bwMode="auto">
          <a:xfrm>
            <a:off x="0" y="5092700"/>
            <a:ext cx="9144000" cy="1428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 userDrawn="1"/>
        </p:nvSpPr>
        <p:spPr>
          <a:xfrm>
            <a:off x="8460432" y="4731990"/>
            <a:ext cx="576064" cy="28803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B1B91A2B-671A-495E-9F3F-D792B037828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04873"/>
            <a:ext cx="648072" cy="582167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41005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5"/>
          <p:cNvSpPr>
            <a:spLocks noChangeArrowheads="1"/>
          </p:cNvSpPr>
          <p:nvPr userDrawn="1"/>
        </p:nvSpPr>
        <p:spPr bwMode="auto">
          <a:xfrm>
            <a:off x="0" y="3651870"/>
            <a:ext cx="9144000" cy="1635646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tile tx="-336550" ty="-762000" sx="50000" sy="100000" flip="none" algn="ctr"/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254"/>
          <p:cNvSpPr>
            <a:spLocks noChangeArrowheads="1"/>
          </p:cNvSpPr>
          <p:nvPr userDrawn="1"/>
        </p:nvSpPr>
        <p:spPr bwMode="auto">
          <a:xfrm>
            <a:off x="-4763" y="222184"/>
            <a:ext cx="9144000" cy="4149766"/>
          </a:xfrm>
          <a:custGeom>
            <a:avLst/>
            <a:gdLst>
              <a:gd name="T0" fmla="*/ 0 w 9144000"/>
              <a:gd name="T1" fmla="*/ 0 h 3846015"/>
              <a:gd name="T2" fmla="*/ 9144000 w 9144000"/>
              <a:gd name="T3" fmla="*/ 3846015 h 3846015"/>
            </a:gdLst>
            <a:ahLst/>
            <a:cxnLst/>
            <a:rect l="T0" t="T1" r="T2" b="T3"/>
            <a:pathLst>
              <a:path w="9144000" h="3846015">
                <a:moveTo>
                  <a:pt x="0" y="0"/>
                </a:moveTo>
                <a:lnTo>
                  <a:pt x="9144000" y="0"/>
                </a:lnTo>
                <a:lnTo>
                  <a:pt x="9144000" y="3651870"/>
                </a:lnTo>
                <a:lnTo>
                  <a:pt x="4766144" y="3651870"/>
                </a:lnTo>
                <a:lnTo>
                  <a:pt x="4571999" y="3846015"/>
                </a:lnTo>
                <a:lnTo>
                  <a:pt x="4377855" y="3651870"/>
                </a:lnTo>
                <a:lnTo>
                  <a:pt x="0" y="3651870"/>
                </a:lnTo>
                <a:close/>
              </a:path>
            </a:pathLst>
          </a:custGeom>
          <a:solidFill>
            <a:srgbClr val="953735"/>
          </a:solidFill>
          <a:ln>
            <a:noFill/>
          </a:ln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254"/>
          <p:cNvSpPr>
            <a:spLocks noChangeArrowheads="1"/>
          </p:cNvSpPr>
          <p:nvPr userDrawn="1"/>
        </p:nvSpPr>
        <p:spPr bwMode="auto">
          <a:xfrm>
            <a:off x="4763" y="0"/>
            <a:ext cx="9144000" cy="4154968"/>
          </a:xfrm>
          <a:custGeom>
            <a:avLst/>
            <a:gdLst>
              <a:gd name="T0" fmla="*/ 0 w 9144000"/>
              <a:gd name="T1" fmla="*/ 0 h 3846015"/>
              <a:gd name="T2" fmla="*/ 9144000 w 9144000"/>
              <a:gd name="T3" fmla="*/ 3846015 h 3846015"/>
            </a:gdLst>
            <a:ahLst/>
            <a:cxnLst/>
            <a:rect l="T0" t="T1" r="T2" b="T3"/>
            <a:pathLst>
              <a:path w="9144000" h="3846015">
                <a:moveTo>
                  <a:pt x="0" y="0"/>
                </a:moveTo>
                <a:lnTo>
                  <a:pt x="9144000" y="0"/>
                </a:lnTo>
                <a:lnTo>
                  <a:pt x="9144000" y="3651870"/>
                </a:lnTo>
                <a:lnTo>
                  <a:pt x="4766144" y="3651870"/>
                </a:lnTo>
                <a:lnTo>
                  <a:pt x="4571999" y="3846015"/>
                </a:lnTo>
                <a:lnTo>
                  <a:pt x="4377855" y="3651870"/>
                </a:lnTo>
                <a:lnTo>
                  <a:pt x="0" y="365187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30" y="1419622"/>
            <a:ext cx="6845266" cy="1210787"/>
          </a:xfrm>
          <a:prstGeom prst="rect">
            <a:avLst/>
          </a:prstGeom>
          <a:effectLst>
            <a:outerShdw dist="88900" dir="30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66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104873"/>
            <a:ext cx="648072" cy="582167"/>
          </a:xfrm>
          <a:prstGeom prst="rect">
            <a:avLst/>
          </a:prstGeom>
          <a:noFill/>
          <a:effectLst>
            <a:outerShdw dist="254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9520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C26D1F4-6B3F-4C69-A9A7-DF4BAE823ED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7178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C26526A-519C-4F39-8292-5AAA1A2F87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338066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6509E9-3AE4-487D-BBCB-C00F0CA4DD7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47763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93BEF6D-6B37-4AEB-B446-891267E814F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761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79858C8-18D2-43EF-A6F0-2A67996687C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8908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45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C:\Users\chenkui\Desktop\未命名的-1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</p:sldLayoutIdLst>
  <p:transition spd="med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17"/>
          <p:cNvSpPr>
            <a:spLocks noChangeArrowheads="1"/>
          </p:cNvSpPr>
          <p:nvPr/>
        </p:nvSpPr>
        <p:spPr bwMode="auto">
          <a:xfrm>
            <a:off x="1933838" y="2428895"/>
            <a:ext cx="242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第一讲 </a:t>
            </a:r>
            <a:r>
              <a:rPr lang="en-US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CR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分别是什么？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75606"/>
            <a:ext cx="6906847" cy="357588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内容占位符 5"/>
          <p:cNvSpPr txBox="1">
            <a:spLocks/>
          </p:cNvSpPr>
          <p:nvPr/>
        </p:nvSpPr>
        <p:spPr bwMode="auto">
          <a:xfrm>
            <a:off x="2771800" y="707284"/>
            <a:ext cx="367240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accent1">
                  <a:lumMod val="50000"/>
                </a:schemeClr>
              </a:buClr>
              <a:buSzPct val="100000"/>
              <a:buNone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全向跑步机玩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FPS</a:t>
            </a:r>
          </a:p>
        </p:txBody>
      </p:sp>
    </p:spTree>
    <p:extLst>
      <p:ext uri="{BB962C8B-B14F-4D97-AF65-F5344CB8AC3E}">
        <p14:creationId xmlns:p14="http://schemas.microsoft.com/office/powerpoint/2010/main" val="168594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CR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分别是什么？</a:t>
            </a:r>
          </a:p>
        </p:txBody>
      </p:sp>
      <p:sp>
        <p:nvSpPr>
          <p:cNvPr id="6" name="内容占位符 5"/>
          <p:cNvSpPr txBox="1">
            <a:spLocks/>
          </p:cNvSpPr>
          <p:nvPr/>
        </p:nvSpPr>
        <p:spPr bwMode="auto">
          <a:xfrm>
            <a:off x="3779912" y="767870"/>
            <a:ext cx="151216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accent1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1926"/>
            <a:ext cx="6552728" cy="367420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96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CR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分别是什么？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843558"/>
            <a:ext cx="820891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混合现实（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Mix Reality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）。相对于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来说出现的较晚，它是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的一种结合体，算是一种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的加强版，利用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技术，用户可以看到真实世界（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的特点），同时也会看到虚拟的物体（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的特点）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MR</a:t>
            </a: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将虚拟物体置于真实世界中，并让用户可以与这些虚拟物体进行互动。</a:t>
            </a:r>
            <a:endParaRPr lang="en-US" altLang="zh-CN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60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CR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分别是什么？</a:t>
            </a:r>
          </a:p>
        </p:txBody>
      </p:sp>
      <p:sp>
        <p:nvSpPr>
          <p:cNvPr id="6" name="内容占位符 5"/>
          <p:cNvSpPr txBox="1">
            <a:spLocks/>
          </p:cNvSpPr>
          <p:nvPr/>
        </p:nvSpPr>
        <p:spPr bwMode="auto">
          <a:xfrm>
            <a:off x="3275856" y="675844"/>
            <a:ext cx="25202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accent1">
                  <a:lumMod val="50000"/>
                </a:schemeClr>
              </a:buClr>
              <a:buSzPct val="10000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微软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Hololens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42780"/>
            <a:ext cx="6624736" cy="371458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7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CR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分别是什么？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843558"/>
            <a:ext cx="820891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影像现实（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Cinematic Reality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）。是美国的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Magic Leap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公司提出的概念，主要为了强调与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技术的不同，同样，其自认为与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也不同，实际上理念是类似的。</a:t>
            </a:r>
            <a:endParaRPr lang="en-US" altLang="zh-CN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2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CR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分别是什么？</a:t>
            </a:r>
          </a:p>
        </p:txBody>
      </p:sp>
      <p:sp>
        <p:nvSpPr>
          <p:cNvPr id="6" name="内容占位符 5"/>
          <p:cNvSpPr txBox="1">
            <a:spLocks/>
          </p:cNvSpPr>
          <p:nvPr/>
        </p:nvSpPr>
        <p:spPr bwMode="auto">
          <a:xfrm>
            <a:off x="1403648" y="615685"/>
            <a:ext cx="640871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accent1">
                  <a:lumMod val="50000"/>
                </a:schemeClr>
              </a:buClr>
              <a:buSzPct val="100000"/>
              <a:buNone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Magic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Leap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为淘宝造物节制作的视频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43125"/>
            <a:ext cx="7004260" cy="387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CR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分别是什么？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39552" y="771550"/>
            <a:ext cx="784887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总体来说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可用下面方式进行简易理解。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 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= 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虚拟世界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= 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真实世界 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数字化信息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MR 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= VR + AR </a:t>
            </a:r>
            <a:endParaRPr lang="en-US" altLang="zh-CN" sz="280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30200" lvl="1" indent="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00000"/>
              <a:buNone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= 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真实世界 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虚拟世界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 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数字化信息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CR 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≈ MR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84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619672" y="2067694"/>
            <a:ext cx="6445274" cy="576263"/>
            <a:chOff x="935038" y="1349375"/>
            <a:chExt cx="6445274" cy="576263"/>
          </a:xfrm>
        </p:grpSpPr>
        <p:sp>
          <p:nvSpPr>
            <p:cNvPr id="31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VR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</a:t>
              </a:r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MR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和</a:t>
              </a:r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CR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分别是什么？</a:t>
              </a:r>
              <a:endPara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2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3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2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1619672" y="1275499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什么是</a:t>
              </a:r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</a:p>
          </p:txBody>
        </p:sp>
        <p:grpSp>
          <p:nvGrpSpPr>
            <p:cNvPr id="29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6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1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619672" y="2859675"/>
            <a:ext cx="6445274" cy="576263"/>
            <a:chOff x="935038" y="1349375"/>
            <a:chExt cx="6445274" cy="576263"/>
          </a:xfrm>
        </p:grpSpPr>
        <p:sp>
          <p:nvSpPr>
            <p:cNvPr id="23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应用领域</a:t>
              </a: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5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3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619672" y="365187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应用开发</a:t>
              </a:r>
            </a:p>
          </p:txBody>
        </p:sp>
        <p:grpSp>
          <p:nvGrpSpPr>
            <p:cNvPr id="4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4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180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39552" y="915566"/>
            <a:ext cx="7848872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技术不仅在与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相类似的应用领域，诸如尖端武器、飞行器的研制与开发、数据模型的可视化、虚拟训练、娱乐与艺术等领域具有广泛的应用，而且由于其具有能够对真实环境进行增强显示输出的特性，在医疗研究与解剖训练、精密仪器制造和维修、军用飞机导航、工程设计和远程机器人控制等领域，具有比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技术更加明显的优势。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2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工业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00458"/>
            <a:ext cx="6178752" cy="347554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60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619672" y="1275606"/>
            <a:ext cx="6445274" cy="576263"/>
            <a:chOff x="935038" y="1349375"/>
            <a:chExt cx="6445274" cy="576263"/>
          </a:xfrm>
        </p:grpSpPr>
        <p:sp>
          <p:nvSpPr>
            <p:cNvPr id="4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什么是</a:t>
              </a:r>
              <a:r>
                <a:rPr lang="en-US" altLang="zh-CN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</a:p>
          </p:txBody>
        </p: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7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1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619672" y="2067694"/>
            <a:ext cx="6445274" cy="576263"/>
            <a:chOff x="935038" y="1349375"/>
            <a:chExt cx="6445274" cy="576263"/>
          </a:xfrm>
        </p:grpSpPr>
        <p:sp>
          <p:nvSpPr>
            <p:cNvPr id="3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VR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</a:t>
              </a:r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MR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和</a:t>
              </a:r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CR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分别是什么？</a:t>
              </a:r>
              <a:endPara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2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1619672" y="2859782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7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应用领域</a:t>
              </a:r>
              <a:endPara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8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39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3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619672" y="365187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应用开发</a:t>
              </a:r>
            </a:p>
          </p:txBody>
        </p:sp>
        <p:grpSp>
          <p:nvGrpSpPr>
            <p:cNvPr id="4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4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06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图书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75606"/>
            <a:ext cx="6538412" cy="367240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032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图书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75606"/>
            <a:ext cx="6538412" cy="367240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09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早教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80934"/>
            <a:ext cx="4608512" cy="357248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8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早教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00458"/>
            <a:ext cx="6264696" cy="353955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09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07198"/>
            <a:ext cx="6050738" cy="340354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30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59" y="1377688"/>
            <a:ext cx="6110615" cy="342630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1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86817"/>
            <a:ext cx="6692806" cy="344679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5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游戏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347614"/>
            <a:ext cx="4821324" cy="361599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3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051720" y="771550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Mini Augmented Vision</a:t>
            </a:r>
            <a:endParaRPr lang="en-US" altLang="zh-CN" sz="280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75606"/>
            <a:ext cx="6400711" cy="36004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7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应用领域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39552" y="675844"/>
            <a:ext cx="7920880" cy="52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应用领域</a:t>
            </a:r>
          </a:p>
        </p:txBody>
      </p:sp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455029"/>
              </p:ext>
            </p:extLst>
          </p:nvPr>
        </p:nvGraphicFramePr>
        <p:xfrm>
          <a:off x="1007991" y="1199064"/>
          <a:ext cx="7452442" cy="3751857"/>
        </p:xfrm>
        <a:graphic>
          <a:graphicData uri="http://schemas.openxmlformats.org/drawingml/2006/table">
            <a:tbl>
              <a:tblPr/>
              <a:tblGrid>
                <a:gridCol w="1036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3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7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公司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时间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投资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&amp;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布局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067463"/>
                  </a:ext>
                </a:extLst>
              </a:tr>
              <a:tr h="41687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高通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2012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年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1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月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投资移动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AR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创业公司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Blippar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87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谷歌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2012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年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月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推出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AR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眼镜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Google Glass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87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惠普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2014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年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3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月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发布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AR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平台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Aurasme 3.0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87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谷歌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2014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年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10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月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对创业公司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Magic Leap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投资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5.42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亿美元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87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苹果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2015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年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5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月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收购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AR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软件开发商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Metaio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87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苹果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2015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年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11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月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收购面部识别技术公司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Faceshift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87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福克斯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2016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年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1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月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入股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VR/AR HMD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设备制造商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Osterhout Design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873"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微软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2016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年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4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月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  <a:sym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ts val="700"/>
                        </a:spcBef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5pPr>
                      <a:lvl6pPr marL="25146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6pPr>
                      <a:lvl7pPr marL="29718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7pPr>
                      <a:lvl8pPr marL="34290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8pPr>
                      <a:lvl9pPr marL="3886200" indent="-228600" fontAlgn="base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SzPct val="100000"/>
                        <a:buFont typeface="Arial" panose="020B0604020202020204" pitchFamily="34" charset="0"/>
                        <a:defRPr kumimoji="1"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发布</a:t>
                      </a:r>
                      <a:r>
                        <a:rPr kumimoji="0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" panose="020B0604020202020204" pitchFamily="34" charset="0"/>
                        </a:rPr>
                        <a:t>HoloLens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</a:txBody>
                  <a:tcPr marL="63503" marR="63503" marT="63492" marB="63492" anchor="ctr" horzOverflow="overflow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7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什么是</a:t>
            </a:r>
            <a:r>
              <a:rPr lang="en-US" altLang="zh-CN" sz="2800" b="1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endParaRPr lang="en-US" altLang="zh-CN" sz="2800" b="1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195736" y="779728"/>
            <a:ext cx="474240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00000"/>
              <a:buNone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Magic 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Leap 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鲸鱼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飞跃体育馆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52323"/>
            <a:ext cx="6339153" cy="356034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11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619672" y="2859782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6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应用领域</a:t>
              </a:r>
              <a:endPara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7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38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3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619672" y="2067694"/>
            <a:ext cx="6445274" cy="576263"/>
            <a:chOff x="935038" y="1349375"/>
            <a:chExt cx="6445274" cy="576263"/>
          </a:xfrm>
        </p:grpSpPr>
        <p:sp>
          <p:nvSpPr>
            <p:cNvPr id="31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VR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</a:t>
              </a:r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MR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和</a:t>
              </a:r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CR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分别是什么？</a:t>
              </a:r>
              <a:endPara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2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3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4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2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1619672" y="1275499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什么是</a:t>
              </a:r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</a:p>
          </p:txBody>
        </p:sp>
        <p:grpSp>
          <p:nvGrpSpPr>
            <p:cNvPr id="29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6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1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619692" y="3651763"/>
            <a:ext cx="6445274" cy="576263"/>
            <a:chOff x="935038" y="1349375"/>
            <a:chExt cx="6445274" cy="576263"/>
          </a:xfrm>
        </p:grpSpPr>
        <p:sp>
          <p:nvSpPr>
            <p:cNvPr id="23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b="1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  <a:r>
                <a:rPr lang="zh-CN" altLang="en-US" sz="2800" b="1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应用开发</a:t>
              </a:r>
              <a:endParaRPr lang="zh-CN" altLang="en-US" sz="2800" b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5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4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11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应用开发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755576" y="1419622"/>
            <a:ext cx="3528392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国外增强现实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SDK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Vuforia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Metaio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D’Fusion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Wikitude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AndAR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ARLab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内容占位符 5"/>
          <p:cNvSpPr txBox="1">
            <a:spLocks/>
          </p:cNvSpPr>
          <p:nvPr/>
        </p:nvSpPr>
        <p:spPr bwMode="auto">
          <a:xfrm>
            <a:off x="4572000" y="1419622"/>
            <a:ext cx="396044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国内增强现实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SDK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亮风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 </a:t>
            </a: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HiAR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l"/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辰 </a:t>
            </a: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EasyAR 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251520" y="843558"/>
            <a:ext cx="489654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当前主流的增强现实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SDK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50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应用开发</a:t>
            </a:r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539552" y="915566"/>
            <a:ext cx="806489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当前主流的开发环境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Unity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应用开发</a:t>
            </a:r>
            <a:endParaRPr lang="en-US" altLang="zh-CN" sz="280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Android/IOS 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源生</a:t>
            </a: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源生开发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400050" indent="-457200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课程使用的开发环境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None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Vuforia Android SDK</a:t>
            </a:r>
            <a:r>
              <a:rPr lang="zh-CN" altLang="en-US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的源生</a:t>
            </a:r>
            <a:r>
              <a:rPr lang="en-US" altLang="zh-CN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Android AR </a:t>
            </a:r>
            <a:r>
              <a:rPr lang="zh-CN" altLang="en-US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应用开发。</a:t>
            </a:r>
            <a:endParaRPr lang="en-US" altLang="zh-CN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68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应用开发</a:t>
            </a:r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67544" y="915566"/>
            <a:ext cx="813690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Vuforia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是美国高通公司推出的用于将现实世界物体转变为互动体验的</a:t>
            </a: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扩增实境</a:t>
            </a:r>
            <a:r>
              <a:rPr lang="zh-CN" altLang="en-US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平台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也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被称作是虚拟现实或增强现实。在游戏开发以及许多互动娱乐领域，已有大量的开发者将虚拟现实技术植入到游戏与应用中，这种将虚拟与现实结合的效果在广告、游戏、娱乐互动、科研、艺术、展览等。</a:t>
            </a:r>
            <a:endParaRPr lang="en-US" altLang="zh-CN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80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应用开发</a:t>
            </a:r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67544" y="677630"/>
            <a:ext cx="7704856" cy="448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Vuforia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能够识别的目标类型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Targets </a:t>
            </a:r>
            <a:r>
              <a: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（图像目标） 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Cylinder Targets</a:t>
            </a:r>
            <a:r>
              <a: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（圆柱追踪）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 Targets</a:t>
            </a:r>
            <a:r>
              <a: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（多目标）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Defined Targets</a:t>
            </a:r>
            <a:r>
              <a: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（用户自定义目标</a:t>
            </a:r>
            <a:r>
              <a:rPr lang="zh-CN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Terrain</a:t>
            </a:r>
            <a:r>
              <a: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（智能地形</a:t>
            </a:r>
            <a:r>
              <a:rPr lang="zh-CN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Recognition </a:t>
            </a:r>
            <a:r>
              <a: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（云识别）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Recognition </a:t>
            </a:r>
            <a:r>
              <a: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（文字识别）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 Markers</a:t>
            </a:r>
            <a:r>
              <a: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（帧标记）</a:t>
            </a: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Button</a:t>
            </a:r>
            <a:r>
              <a:rPr lang="zh-CN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（虚拟按键）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2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应用开发</a:t>
            </a:r>
          </a:p>
        </p:txBody>
      </p:sp>
      <p:sp>
        <p:nvSpPr>
          <p:cNvPr id="7" name="内容占位符 5"/>
          <p:cNvSpPr txBox="1">
            <a:spLocks/>
          </p:cNvSpPr>
          <p:nvPr/>
        </p:nvSpPr>
        <p:spPr bwMode="auto">
          <a:xfrm>
            <a:off x="467544" y="915566"/>
            <a:ext cx="813690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源生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应用开发中，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Vuforia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负责完成目标的捕获及三维坐标系的提供；而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模型的渲染则需要通过</a:t>
            </a:r>
            <a:r>
              <a:rPr lang="en-US" altLang="zh-CN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OpenGL ES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来完成；另外还需自行完成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模型的加载工作。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故本课程的主要学习内容包含两部分：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OpenGL ES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的基本方法使用</a:t>
            </a:r>
            <a:endParaRPr lang="en-US" altLang="zh-CN" sz="280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Vuforia Android SDK</a:t>
            </a:r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  <a:endParaRPr lang="en-US" altLang="zh-CN" sz="280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12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0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什么是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639350" y="915566"/>
            <a:ext cx="806489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增强现实技术（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Augmented Reality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，简称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），是一种实时地计算摄影机影像的位置及角度并加上相应图像、视频、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模型的技术，这种技术的目标是在屏幕上把虚拟世界套在现实世界并进行互动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什么是</a:t>
            </a:r>
            <a:r>
              <a:rPr lang="en-US" altLang="zh-CN" sz="2800" b="1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  <a:endParaRPr lang="en-US" altLang="zh-CN" sz="2800" b="1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2123728" y="843558"/>
            <a:ext cx="474240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accent1">
                  <a:lumMod val="50000"/>
                </a:schemeClr>
              </a:buClr>
              <a:buSzPct val="100000"/>
              <a:buNone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Pokemon Go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321600"/>
            <a:ext cx="3245420" cy="367381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53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什么是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611560" y="915566"/>
            <a:ext cx="792088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增强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现实技术，不仅展现了真实世界的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信息，而且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将虚拟的信息同时显示出来，两种信息相互补充、叠加。在视觉化的增强现实中，用户利用头盔显示器，把真实世界与电脑图形多重合成在一起，便可以看到真实的世界围绕着它。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9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什么是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AR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39552" y="720514"/>
            <a:ext cx="792088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技术原理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56069"/>
            <a:ext cx="1940265" cy="114740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5111" y="1856069"/>
            <a:ext cx="988935" cy="7920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1422572" y="3975583"/>
            <a:ext cx="1296144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图形系统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4236398" y="3975583"/>
            <a:ext cx="1296144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视频合成</a:t>
            </a:r>
          </a:p>
        </p:txBody>
      </p:sp>
      <p:cxnSp>
        <p:nvCxnSpPr>
          <p:cNvPr id="9" name="直接箭头连接符 8"/>
          <p:cNvCxnSpPr>
            <a:stCxn id="3" idx="2"/>
            <a:endCxn id="6" idx="0"/>
          </p:cNvCxnSpPr>
          <p:nvPr/>
        </p:nvCxnSpPr>
        <p:spPr bwMode="auto">
          <a:xfrm flipH="1">
            <a:off x="2070644" y="2648157"/>
            <a:ext cx="988934" cy="132742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</p:cxnSp>
      <p:cxnSp>
        <p:nvCxnSpPr>
          <p:cNvPr id="11" name="肘形连接符 10"/>
          <p:cNvCxnSpPr>
            <a:stCxn id="3" idx="1"/>
            <a:endCxn id="7" idx="0"/>
          </p:cNvCxnSpPr>
          <p:nvPr/>
        </p:nvCxnSpPr>
        <p:spPr bwMode="auto">
          <a:xfrm>
            <a:off x="3554046" y="2252113"/>
            <a:ext cx="1330424" cy="172347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</p:cxn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 bwMode="auto">
          <a:xfrm>
            <a:off x="2718716" y="4299619"/>
            <a:ext cx="151768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97" y="1368586"/>
            <a:ext cx="3252392" cy="182947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2718716" y="2933208"/>
            <a:ext cx="1108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摄像机的方位信息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72180" y="1570893"/>
            <a:ext cx="1108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真实场景视频图像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84490" y="4341567"/>
            <a:ext cx="110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虚拟物体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>
            <a:stCxn id="7" idx="3"/>
            <a:endCxn id="14" idx="2"/>
          </p:cNvCxnSpPr>
          <p:nvPr/>
        </p:nvCxnSpPr>
        <p:spPr bwMode="auto">
          <a:xfrm flipV="1">
            <a:off x="5532542" y="3198056"/>
            <a:ext cx="1601651" cy="1101563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dist="35921" dir="2700000" algn="ctr" rotWithShape="0">
              <a:schemeClr val="bg2"/>
            </a:outerShdw>
          </a:effectLst>
          <a:extLst/>
        </p:spPr>
      </p:cxnSp>
      <p:sp>
        <p:nvSpPr>
          <p:cNvPr id="26" name="文本框 25"/>
          <p:cNvSpPr txBox="1"/>
          <p:nvPr/>
        </p:nvSpPr>
        <p:spPr>
          <a:xfrm>
            <a:off x="7134193" y="3652417"/>
            <a:ext cx="1108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增强场景视频图像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53772" y="987574"/>
            <a:ext cx="116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显示设备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9591" y="1503275"/>
            <a:ext cx="116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真实世界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36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619672" y="1275499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什么是</a:t>
              </a:r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</a:p>
          </p:txBody>
        </p:sp>
        <p:grpSp>
          <p:nvGrpSpPr>
            <p:cNvPr id="29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6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7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1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619672" y="2067694"/>
            <a:ext cx="6445274" cy="576263"/>
            <a:chOff x="935038" y="1349375"/>
            <a:chExt cx="6445274" cy="576263"/>
          </a:xfrm>
        </p:grpSpPr>
        <p:sp>
          <p:nvSpPr>
            <p:cNvPr id="23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VR</a:t>
              </a:r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、</a:t>
              </a:r>
              <a:r>
                <a:rPr lang="en-US" altLang="zh-CN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MR</a:t>
              </a:r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和</a:t>
              </a:r>
              <a:r>
                <a:rPr lang="en-US" altLang="zh-CN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CR</a:t>
              </a:r>
              <a:r>
                <a:rPr lang="zh-CN" altLang="en-US" sz="2800" b="1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分别是什么？</a:t>
              </a: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5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2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1619672" y="2859782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7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  <a:r>
                <a:rPr lang="zh-CN" altLang="en-US" sz="2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应用领域</a:t>
              </a:r>
              <a:endPara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8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39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3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1619672" y="3651870"/>
            <a:ext cx="6445274" cy="576263"/>
            <a:chOff x="935038" y="1349375"/>
            <a:chExt cx="6445274" cy="5762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" name="矩形 69"/>
            <p:cNvSpPr>
              <a:spLocks noChangeArrowheads="1"/>
            </p:cNvSpPr>
            <p:nvPr/>
          </p:nvSpPr>
          <p:spPr bwMode="auto">
            <a:xfrm>
              <a:off x="1547664" y="1349375"/>
              <a:ext cx="5832648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AR</a:t>
              </a:r>
              <a:r>
                <a:rPr lang="zh-CN" altLang="en-US" sz="2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应用开发</a:t>
              </a:r>
            </a:p>
          </p:txBody>
        </p:sp>
        <p:grpSp>
          <p:nvGrpSpPr>
            <p:cNvPr id="43" name="Group 18"/>
            <p:cNvGrpSpPr>
              <a:grpSpLocks/>
            </p:cNvGrpSpPr>
            <p:nvPr/>
          </p:nvGrpSpPr>
          <p:grpSpPr bwMode="auto">
            <a:xfrm>
              <a:off x="935038" y="1349375"/>
              <a:ext cx="396875" cy="576263"/>
              <a:chOff x="0" y="0"/>
              <a:chExt cx="396000" cy="576000"/>
            </a:xfrm>
            <a:grpFill/>
          </p:grpSpPr>
          <p:sp>
            <p:nvSpPr>
              <p:cNvPr id="44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6000" cy="5760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5" name="TextBox 11"/>
              <p:cNvSpPr>
                <a:spLocks noChangeArrowheads="1"/>
              </p:cNvSpPr>
              <p:nvPr/>
            </p:nvSpPr>
            <p:spPr bwMode="auto">
              <a:xfrm>
                <a:off x="31279" y="57167"/>
                <a:ext cx="355403" cy="4614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微软雅黑" panose="020B0503020204020204" pitchFamily="34" charset="-122"/>
                  </a:rPr>
                  <a:t>4</a:t>
                </a:r>
                <a:endParaRPr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945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9"/>
          <p:cNvSpPr>
            <a:spLocks noChangeArrowheads="1"/>
          </p:cNvSpPr>
          <p:nvPr/>
        </p:nvSpPr>
        <p:spPr bwMode="auto">
          <a:xfrm>
            <a:off x="539552" y="123478"/>
            <a:ext cx="58326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VR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、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MR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和</a:t>
            </a:r>
            <a:r>
              <a:rPr lang="en-US" altLang="zh-CN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CR</a:t>
            </a:r>
            <a:r>
              <a:rPr lang="zh-CN" altLang="en-US" sz="2800" b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分别是什么？</a:t>
            </a:r>
          </a:p>
        </p:txBody>
      </p:sp>
      <p:sp>
        <p:nvSpPr>
          <p:cNvPr id="5" name="内容占位符 5"/>
          <p:cNvSpPr txBox="1">
            <a:spLocks/>
          </p:cNvSpPr>
          <p:nvPr/>
        </p:nvSpPr>
        <p:spPr bwMode="auto">
          <a:xfrm>
            <a:off x="467544" y="771550"/>
            <a:ext cx="820891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5950" indent="-28575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0000"/>
              <a:buFont typeface="Corbe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9538" indent="-282575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Corbel" pitchFamily="34" charset="0"/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63713" indent="-228600" algn="l" rtl="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8840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888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936" indent="-283464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orbel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0984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现实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( Virtual Reality )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技术能够</a:t>
            </a: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沉浸式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地进入一个</a:t>
            </a:r>
            <a:r>
              <a:rPr lang="zh-CN" altLang="en-US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完全虚拟世界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，使用户能够有身临其境的感觉。例如现在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使用最多的几个行业电影、游戏、风景。</a:t>
            </a:r>
          </a:p>
          <a:p>
            <a:pPr>
              <a:lnSpc>
                <a:spcPct val="100000"/>
              </a:lnSpc>
              <a:buClr>
                <a:schemeClr val="accent2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中另一个最常被提到的词是“临场感（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Presence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）”。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的力量就在于可以“欺骗”用户的大脑，让人在某种程度上相信自己确实处于虚拟世界里。所以临场感的强弱是检验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设备及内容是否优秀的最重要标准。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24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1702</Words>
  <Application>Microsoft Office PowerPoint</Application>
  <PresentationFormat>全屏显示(16:9)</PresentationFormat>
  <Paragraphs>221</Paragraphs>
  <Slides>36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Arial</vt:lpstr>
      <vt:lpstr>Helvetica</vt:lpstr>
      <vt:lpstr>宋体</vt:lpstr>
      <vt:lpstr>Wingdings</vt:lpstr>
      <vt:lpstr>Calibri</vt:lpstr>
      <vt:lpstr>微软雅黑</vt:lpstr>
      <vt:lpstr>幼圆</vt:lpstr>
      <vt:lpstr>Corbel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Eetze</dc:creator>
  <cp:lastModifiedBy>Eetze</cp:lastModifiedBy>
  <cp:revision>83</cp:revision>
  <dcterms:modified xsi:type="dcterms:W3CDTF">2017-03-14T06:27:58Z</dcterms:modified>
</cp:coreProperties>
</file>